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4" r:id="rId2"/>
    <p:sldId id="1680" r:id="rId3"/>
    <p:sldId id="1710" r:id="rId4"/>
    <p:sldId id="1711" r:id="rId5"/>
    <p:sldId id="1714" r:id="rId6"/>
    <p:sldId id="1704" r:id="rId7"/>
    <p:sldId id="1713" r:id="rId8"/>
    <p:sldId id="1705" r:id="rId9"/>
    <p:sldId id="1688" r:id="rId10"/>
    <p:sldId id="1699" r:id="rId11"/>
    <p:sldId id="1712" r:id="rId12"/>
    <p:sldId id="1706" r:id="rId13"/>
    <p:sldId id="1687" r:id="rId14"/>
    <p:sldId id="1689" r:id="rId15"/>
    <p:sldId id="1709" r:id="rId16"/>
    <p:sldId id="1701" r:id="rId17"/>
    <p:sldId id="1702" r:id="rId18"/>
    <p:sldId id="1703" r:id="rId19"/>
    <p:sldId id="1708" r:id="rId20"/>
    <p:sldId id="1690" r:id="rId21"/>
    <p:sldId id="1707" r:id="rId22"/>
    <p:sldId id="1692" r:id="rId23"/>
    <p:sldId id="1695" r:id="rId24"/>
    <p:sldId id="1696" r:id="rId25"/>
    <p:sldId id="1697" r:id="rId26"/>
    <p:sldId id="1693" r:id="rId27"/>
    <p:sldId id="1698" r:id="rId28"/>
    <p:sldId id="355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150"/>
  </p:normalViewPr>
  <p:slideViewPr>
    <p:cSldViewPr snapToGrid="0" snapToObjects="1">
      <p:cViewPr varScale="1">
        <p:scale>
          <a:sx n="93" d="100"/>
          <a:sy n="93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7BFA-FE2F-1949-9C98-67BB458752EB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C0DA6-C69B-0D4D-840F-D239F9EFC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6559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29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87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90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19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43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02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53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3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4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14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9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4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0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75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9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2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6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8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9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4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aldente-entertainment.com/unternehmensfilme/imagefilm/ludwig-maximilians-universitaet-muenchen-wissen-der-lmu-film/&amp;psig=AOvVaw376pmnD-avVqHF7mTdszRz&amp;ust=1599642159456000&amp;source=images&amp;cd=vfe&amp;ved=0CAIQjRxqFwoTCICNxsyZ2esCFQAAAAAdAAAAABAJ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7FCB-64BA-47A4-B4E3-440089749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42C15-1D85-EEA5-7352-6453F780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1F10-EB41-3B91-520B-01D181A3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EB38C-4C9B-5CE0-4B37-ECD8391D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BA08-3BCE-D04F-8BDF-CABBCAF1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C17-6B2E-FC76-1BA9-FA3B434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F5137-4D4F-5DF7-6E3C-ECECC1AAE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710D-29FC-4FE8-3BDF-FD892BB0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FB2-2095-ABBB-AF61-0862A5C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42CF-6AC2-944F-61B1-FE528859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3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4F10D-5759-AAEE-33E4-B3F97F7BF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EF86A-082C-E34A-0731-8E6AE78F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6FEA-2ECA-6FEC-9506-51DB229D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BC2BA-49CA-911B-34DD-A2A4FA38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B9D6-C1F3-7B38-AF90-9AF78508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1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500000"/>
          </a:xfrm>
        </p:spPr>
        <p:txBody>
          <a:bodyPr/>
          <a:lstStyle>
            <a:lvl1pPr marL="0" indent="0">
              <a:buFont typeface="Arial" pitchFamily="34" charset="0"/>
              <a:buNone/>
              <a:defRPr baseline="0">
                <a:solidFill>
                  <a:schemeClr val="tx2"/>
                </a:solidFill>
              </a:defRPr>
            </a:lvl1pPr>
            <a:lvl2pPr marL="457200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" y="6264571"/>
            <a:ext cx="1788321" cy="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4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6">
            <a:extLst>
              <a:ext uri="{FF2B5EF4-FFF2-40B4-BE49-F238E27FC236}">
                <a16:creationId xmlns:a16="http://schemas.microsoft.com/office/drawing/2014/main" id="{A6901223-229F-C84F-6404-9CD2EEE5A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38798" r="19563" b="11728"/>
          <a:stretch/>
        </p:blipFill>
        <p:spPr>
          <a:xfrm>
            <a:off x="1" y="0"/>
            <a:ext cx="12186378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9850B54-E4A2-0AE9-5F7B-89BEFC93AE45}"/>
              </a:ext>
            </a:extLst>
          </p:cNvPr>
          <p:cNvSpPr/>
          <p:nvPr userDrawn="1"/>
        </p:nvSpPr>
        <p:spPr>
          <a:xfrm>
            <a:off x="0" y="5816600"/>
            <a:ext cx="12192000" cy="10414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3551F57-C5A9-F635-B840-BB91F433AE46}"/>
              </a:ext>
            </a:extLst>
          </p:cNvPr>
          <p:cNvSpPr/>
          <p:nvPr userDrawn="1"/>
        </p:nvSpPr>
        <p:spPr>
          <a:xfrm>
            <a:off x="0" y="0"/>
            <a:ext cx="12192000" cy="5816600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38200" y="1251147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833037"/>
            <a:ext cx="10515600" cy="1014413"/>
          </a:xfrm>
        </p:spPr>
        <p:txBody>
          <a:bodyPr/>
          <a:lstStyle>
            <a:lvl1pPr marL="0" indent="0" algn="ctr">
              <a:buNone/>
              <a:defRPr sz="2800" baseline="0">
                <a:ln>
                  <a:noFill/>
                </a:ln>
                <a:solidFill>
                  <a:srgbClr val="23395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8894460" y="6451486"/>
            <a:ext cx="3081708" cy="29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Funded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by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: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Solorz-Żak</a:t>
            </a:r>
            <a:r>
              <a:rPr lang="de-DE" sz="1000" b="0" i="0" dirty="0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 Research </a:t>
            </a:r>
            <a:r>
              <a:rPr lang="de-DE" sz="1000" b="0" i="0" dirty="0" err="1">
                <a:solidFill>
                  <a:srgbClr val="23395E"/>
                </a:solidFill>
                <a:latin typeface="Arial Standard" charset="0"/>
                <a:ea typeface="Arial Standard" charset="0"/>
                <a:cs typeface="Arial Standard" charset="0"/>
              </a:rPr>
              <a:t>Foundation</a:t>
            </a:r>
            <a:endParaRPr lang="de-DE" sz="1000" b="0" i="0" dirty="0">
              <a:solidFill>
                <a:srgbClr val="23395E"/>
              </a:solidFill>
              <a:latin typeface="Arial Standard" charset="0"/>
              <a:ea typeface="Arial Standard" charset="0"/>
              <a:cs typeface="Arial Standard" charset="0"/>
            </a:endParaRPr>
          </a:p>
        </p:txBody>
      </p:sp>
      <p:pic>
        <p:nvPicPr>
          <p:cNvPr id="15" name="Picture 2" descr="LMU München - Der LMU-Film - al Dente Entertainment Filmproduktion">
            <a:hlinkClick r:id="rId3"/>
            <a:extLst>
              <a:ext uri="{FF2B5EF4-FFF2-40B4-BE49-F238E27FC236}">
                <a16:creationId xmlns:a16="http://schemas.microsoft.com/office/drawing/2014/main" id="{8DCE9C72-9F53-0C4F-9C38-3ADD12A130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t="19412" r="29784" b="20235"/>
          <a:stretch/>
        </p:blipFill>
        <p:spPr bwMode="auto">
          <a:xfrm>
            <a:off x="136478" y="6160267"/>
            <a:ext cx="1073758" cy="5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00CD2E-5064-2005-7944-0C0E98B1EF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6" y="6035310"/>
            <a:ext cx="1796142" cy="78810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C7287E-DA04-40DD-0FB2-EF9D4C8C6E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50" y="6204490"/>
            <a:ext cx="1905716" cy="4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3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b="3797"/>
          <a:stretch/>
        </p:blipFill>
        <p:spPr>
          <a:xfrm>
            <a:off x="0" y="-1"/>
            <a:ext cx="12192000" cy="6865951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41600" y="220220"/>
            <a:ext cx="10992000" cy="59492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</a:rPr>
              <a:t>Acknowledgements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C12988-05A5-97C1-7580-B33898F0FF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8" y="6202579"/>
            <a:ext cx="1905716" cy="4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0BACF-8545-F898-7B98-EADC6F4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5860-B738-993D-06B3-3F9B13D0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BE82-E581-FF62-774B-12D038AA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A6D4-1857-A1EF-364E-13B865EA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32418-5F5F-4FE5-B35C-060753D5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8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B7D-2116-B178-57FE-5203747D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8FB9-C7A5-3FEC-10F3-155E6EF14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43C1A-F660-2713-11E2-DAAC4881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E0846-B535-D7C0-EDED-5CBF5C00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AEBD-CAD5-436D-EC7A-94E6D9FF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3335-32E3-DFCB-5933-4B9DB41C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3DAA-5B40-BDE2-9F98-F663989FF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2A780-D621-64B5-052E-3C6C3ECE8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740BE-FD14-1C1C-D41A-06698B98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5C05-7E52-CA64-2B01-45D1AB44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4C2B-E63C-A5C1-2604-F71AD11C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8A63-7B8E-B560-181D-1E2FA706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811D4-FCC9-6FD0-8CB4-D181DD620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00F8B-BC53-B09B-67DA-375A2018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F634-A78A-B512-9ECA-0E20B845F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4FA71-DBD7-2E43-EF77-CC1C8A46D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D1663-B481-17CE-886B-E7DF20FD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E10AD-CE4A-C7A0-6E86-E11DBE0C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369B6-FB8C-49C3-D193-3FACCB38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3BF5-A278-0363-DD59-25DA1A21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505C7-836E-65EA-0EC8-DBAD69EC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F9372-A74E-2973-921A-38521C66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A5A9-177D-13B4-34CB-50A0257E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4FEAD-E779-F874-5D24-EE466A25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1EB7E-5926-973C-6A93-BFB9994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425BD-D3A0-DCA0-6BAC-186EDAB7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AA0-E6DD-E7E9-8C1A-1ED8E46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323B-F554-8A6E-D7DD-361912B6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6CC27-A45A-86EB-6DD7-F837131EA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6D1B0-71C1-F773-A559-DB13F711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9282-DD60-972C-AB9C-F734646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4ED35-BB2D-0886-BCE9-4A4295BF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B736-018D-5DD5-EC23-1A7A4825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22ADA-1D1C-97A9-163F-B177F0FFE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10F69-1215-2AEE-5F3B-66B32598E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406C3-488F-1A29-A6AC-DD0E8676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7DFA-5272-24B8-C2C4-279F283D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8D36B-6C6A-7172-026C-4A9111D9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8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72DD5-6EC3-0B40-9949-55D80D29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56A5F-4DC2-C139-852A-BFFD84888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4D77-29E7-4259-01C0-138F2A2B2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F8AB-1813-EC42-D9D8-F4EDDCAAA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86DA4-A264-C476-B713-B0C0830A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3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Lecture 2 – Introduction to Microbiota analysis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Corinne Benakis &amp; Adam Sorbie</a:t>
            </a:r>
          </a:p>
          <a:p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Institute for Stroke and Dementia Research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Munich, Germany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Gut Brain axis course 30.06.23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03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06C0-FF8E-492F-903E-B343E806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16S rRNA Sequencing -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7CF3B-7E63-F363-6E6C-CAF57F401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0" r="11256"/>
          <a:stretch/>
        </p:blipFill>
        <p:spPr>
          <a:xfrm>
            <a:off x="6368090" y="1109609"/>
            <a:ext cx="5258831" cy="276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C4611-1B93-7C8A-8C0D-11490899B840}"/>
              </a:ext>
            </a:extLst>
          </p:cNvPr>
          <p:cNvSpPr txBox="1"/>
          <p:nvPr/>
        </p:nvSpPr>
        <p:spPr>
          <a:xfrm>
            <a:off x="565079" y="1109609"/>
            <a:ext cx="5803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Small ribosomal subunit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Composed of conserved and </a:t>
            </a:r>
            <a:r>
              <a:rPr lang="en-GB" sz="2400" dirty="0" err="1">
                <a:solidFill>
                  <a:schemeClr val="tx2"/>
                </a:solidFill>
              </a:rPr>
              <a:t>hypervariables</a:t>
            </a:r>
            <a:r>
              <a:rPr lang="en-GB" sz="2400" dirty="0">
                <a:solidFill>
                  <a:schemeClr val="tx2"/>
                </a:solidFill>
              </a:rPr>
              <a:t> (V)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Can be exploited be identify bacteria (and in some cases archaea)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Relatively inexpensive 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Short amplicon sequences ~150-500bp matched against database of full-length sequences to identify bacteria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Usually limited to family/genus level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40293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E81C-FCE4-86B1-DB5B-B51E81AB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Shotgun Metagenomics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2D44-DBB6-8373-0E25-8934696C0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024388"/>
            <a:ext cx="5260556" cy="480922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Sequencing of all DNA (regardless of source) in sample using random primers.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Enables higher-resolution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Not limited to bacteria – viruses, fungi, archaea, protists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Strain resolution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Gene content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Read-based or assembly-based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Can still be prohibitively expensive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Particularly for large sample sizes/deep sequencing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93293-BA87-926F-8FA5-5EE58F2146DA}"/>
              </a:ext>
            </a:extLst>
          </p:cNvPr>
          <p:cNvGrpSpPr/>
          <p:nvPr/>
        </p:nvGrpSpPr>
        <p:grpSpPr>
          <a:xfrm>
            <a:off x="5801547" y="919753"/>
            <a:ext cx="5948853" cy="4627777"/>
            <a:chOff x="5801547" y="919753"/>
            <a:chExt cx="5948853" cy="46277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667B2A-F9B7-7116-0DED-4649D825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1547" y="919753"/>
              <a:ext cx="5948853" cy="432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11D5BC-937F-F357-2AB4-B609925B5F77}"/>
                </a:ext>
              </a:extLst>
            </p:cNvPr>
            <p:cNvSpPr txBox="1"/>
            <p:nvPr/>
          </p:nvSpPr>
          <p:spPr>
            <a:xfrm>
              <a:off x="5801547" y="5239753"/>
              <a:ext cx="3989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Quince et al 2017, Nature Biotechnology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15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B0D1-7A6D-4D72-BE17-46D02805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preparation and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6A4-5180-43DC-8FBA-D341AC30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179000"/>
            <a:ext cx="5291380" cy="4500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Primer/V region choice has a massive impact on resulting microbial community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cycles used during PCR also impact composition/presence of artifacts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HiSeq and MiSeq most commonly used for 16S studies, HiSeq/Nextseq </a:t>
            </a:r>
            <a:r>
              <a:rPr lang="en-GB" dirty="0" err="1"/>
              <a:t>commly</a:t>
            </a:r>
            <a:r>
              <a:rPr lang="en-GB" dirty="0"/>
              <a:t> used in metagenomics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70625B-D366-AB34-02E9-FC748934129B}"/>
              </a:ext>
            </a:extLst>
          </p:cNvPr>
          <p:cNvGrpSpPr/>
          <p:nvPr/>
        </p:nvGrpSpPr>
        <p:grpSpPr>
          <a:xfrm>
            <a:off x="6236375" y="848040"/>
            <a:ext cx="4867652" cy="5347777"/>
            <a:chOff x="6236375" y="848040"/>
            <a:chExt cx="4867652" cy="53477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CCDB6-A7E8-140E-B055-11F6747F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375" y="848040"/>
              <a:ext cx="4867652" cy="50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0093AA-A08E-BA51-8901-3FAA56658851}"/>
                </a:ext>
              </a:extLst>
            </p:cNvPr>
            <p:cNvSpPr txBox="1"/>
            <p:nvPr/>
          </p:nvSpPr>
          <p:spPr>
            <a:xfrm>
              <a:off x="6236375" y="5888040"/>
              <a:ext cx="4582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Abellan-Schneyder et al 2021, </a:t>
              </a:r>
              <a:r>
                <a:rPr lang="en-GB" sz="1400" dirty="0" err="1">
                  <a:solidFill>
                    <a:schemeClr val="tx2"/>
                  </a:solidFill>
                </a:rPr>
                <a:t>mSphere</a:t>
              </a:r>
              <a:endParaRPr lang="en-GB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8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664F9-7BE8-49BE-B080-FC4E6F262D73}"/>
              </a:ext>
            </a:extLst>
          </p:cNvPr>
          <p:cNvSpPr txBox="1"/>
          <p:nvPr/>
        </p:nvSpPr>
        <p:spPr>
          <a:xfrm>
            <a:off x="4125952" y="1436101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sample preparation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E987C-D76C-4031-BAE7-C769D9454B27}"/>
              </a:ext>
            </a:extLst>
          </p:cNvPr>
          <p:cNvSpPr txBox="1"/>
          <p:nvPr/>
        </p:nvSpPr>
        <p:spPr>
          <a:xfrm>
            <a:off x="4125951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data processing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38BA2-7D37-48CB-A9C9-F0E5DF8F03E0}"/>
              </a:ext>
            </a:extLst>
          </p:cNvPr>
          <p:cNvSpPr txBox="1"/>
          <p:nvPr/>
        </p:nvSpPr>
        <p:spPr>
          <a:xfrm>
            <a:off x="4125950" y="371623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</a:rPr>
              <a:t>Microbiome data analysis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2165-8134-4C53-9D9A-56495C4A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processing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2CED4-B83E-5F30-0D32-DC615487238F}"/>
              </a:ext>
            </a:extLst>
          </p:cNvPr>
          <p:cNvSpPr txBox="1"/>
          <p:nvPr/>
        </p:nvSpPr>
        <p:spPr>
          <a:xfrm>
            <a:off x="297951" y="1171254"/>
            <a:ext cx="4171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Like RNAseq raw data is delivered as FASTQ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QC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Denoising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Taxonomic assignment/Phylogenetic tree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42D7BC-B50F-54DF-75E4-ED39F99F2C84}"/>
              </a:ext>
            </a:extLst>
          </p:cNvPr>
          <p:cNvGrpSpPr/>
          <p:nvPr/>
        </p:nvGrpSpPr>
        <p:grpSpPr>
          <a:xfrm>
            <a:off x="4583811" y="770332"/>
            <a:ext cx="7541367" cy="5746596"/>
            <a:chOff x="4381099" y="557888"/>
            <a:chExt cx="7541367" cy="574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163871-552D-48B1-A941-BC77B444140B}"/>
                </a:ext>
              </a:extLst>
            </p:cNvPr>
            <p:cNvSpPr txBox="1"/>
            <p:nvPr/>
          </p:nvSpPr>
          <p:spPr>
            <a:xfrm>
              <a:off x="4549564" y="5996707"/>
              <a:ext cx="440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Source: https://astrobiomike.github.io/amplicon/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B4BCDF-1422-49D5-0D31-2B5F05BE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099" y="557888"/>
              <a:ext cx="7541367" cy="52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93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1D15-5B43-46C2-925A-4AFF7EFD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16132-7E59-4505-B1DC-E6566ABC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580383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software suites/pipelines to choose from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Qiime2, DADA2, USEARCH, mothur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Choice of </a:t>
            </a:r>
            <a:r>
              <a:rPr lang="en-GB" dirty="0"/>
              <a:t>software depends on user preference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Widely-used, well-maintained, extensive documentation – good criteria for choosing a particular tool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328797-27D3-9FB0-26BA-1A5DBA02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319" y="3356689"/>
            <a:ext cx="272985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CF907E-A371-B02A-B60E-17D9810B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83" y="2278924"/>
            <a:ext cx="279391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9B9CB-DB53-6BDF-BC98-AD4FC9F2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768" y="989824"/>
            <a:ext cx="1080000" cy="108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92734E-811E-BC54-A249-E71F80729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4248" y="2101159"/>
            <a:ext cx="19870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761B-A210-4DDB-80A4-FF1499FB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78785-AA15-4BCB-8FAB-6A30C6B4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507137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Adapter/primer trimming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Truncate and filter low quality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Non-biological sequences/low quality bases interfere with taxonomic assignment.   </a:t>
            </a:r>
          </a:p>
        </p:txBody>
      </p:sp>
      <p:pic>
        <p:nvPicPr>
          <p:cNvPr id="6" name="Picture 5" descr="A picture containing screenshot, graphic design, design&#10;&#10;Description automatically generated">
            <a:extLst>
              <a:ext uri="{FF2B5EF4-FFF2-40B4-BE49-F238E27FC236}">
                <a16:creationId xmlns:a16="http://schemas.microsoft.com/office/drawing/2014/main" id="{7F5D0B98-AB38-1FBF-E3A3-1A54E744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5362"/>
            <a:ext cx="58065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C74-7CE2-4184-A37B-3E9CA51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Denoising reads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9518E-EF84-45C1-8E7E-656250556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164666" cy="4500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Improves upon previous method of OTU clustering.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Sequences binned at 97% sequence identity.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Broadly speaking, most methods generate statistical models of error profiles, to identify and remove errors.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Generates real biological sequences, at single nucleotide resolution.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482B6-2047-449D-BF22-8901E53D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66" y="616220"/>
            <a:ext cx="6353387" cy="3389656"/>
          </a:xfrm>
          <a:prstGeom prst="rect">
            <a:avLst/>
          </a:prstGeom>
        </p:spPr>
      </p:pic>
      <p:pic>
        <p:nvPicPr>
          <p:cNvPr id="9" name="Picture 8" descr="A picture containing screenshot, clock, line&#10;&#10;Description automatically generated">
            <a:extLst>
              <a:ext uri="{FF2B5EF4-FFF2-40B4-BE49-F238E27FC236}">
                <a16:creationId xmlns:a16="http://schemas.microsoft.com/office/drawing/2014/main" id="{DA51DD52-511A-B3AC-CC0E-052AC9A0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157" y="4252056"/>
            <a:ext cx="6922022" cy="14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EAC5-C964-45E0-97E6-66B53968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Taxonomic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91360-D7A0-4F0C-B3C6-37B821BF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1" y="1201159"/>
            <a:ext cx="6493456" cy="45000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Post-denoising, ASVs assigned taxonomic classification to identify source of sequence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Widely used methods use ML models trained on curated full-length sequence database to classify unknowns.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Databases – SILVA, RDP, Greengenes2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Methods – DECIPHER, RDP-classifier, qiime2 feature-classifier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Resolution depends on length and database used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2"/>
                </a:solidFill>
              </a:rPr>
              <a:t>Assignments differ between databases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2"/>
                </a:solidFill>
              </a:rPr>
              <a:t>Some environments better represented than others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screenshot, colorfulness, line, graphics&#10;&#10;Description automatically generated">
            <a:extLst>
              <a:ext uri="{FF2B5EF4-FFF2-40B4-BE49-F238E27FC236}">
                <a16:creationId xmlns:a16="http://schemas.microsoft.com/office/drawing/2014/main" id="{7E5F7297-C9DE-834B-78EB-A594C9D1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72" y="1694838"/>
            <a:ext cx="5557977" cy="3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8BE2-3F4F-4D41-840A-31E0BB5A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Phylogenetic tree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1B67-9BED-4FFD-B46A-37ECDE550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20790"/>
            <a:ext cx="6277699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Reconstruction of evolutionary history/robust summary of related biological sequences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Certain analysis methods require information on genetic relatedness between sequences/ASVs.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Sequences are first aligned, then tree calculated using evolutionary model.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Alignment tools – Muscle, MAFFT, </a:t>
            </a:r>
            <a:r>
              <a:rPr lang="en-GB" sz="2000" dirty="0" err="1">
                <a:solidFill>
                  <a:schemeClr val="tx2"/>
                </a:solidFill>
              </a:rPr>
              <a:t>ClustalW</a:t>
            </a:r>
            <a:endParaRPr lang="en-GB" sz="2000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Tree tools – FastTree, </a:t>
            </a:r>
            <a:r>
              <a:rPr lang="en-GB" sz="2000" dirty="0" err="1">
                <a:solidFill>
                  <a:schemeClr val="tx2"/>
                </a:solidFill>
              </a:rPr>
              <a:t>RAxMl</a:t>
            </a:r>
            <a:r>
              <a:rPr lang="en-GB" sz="2000" dirty="0">
                <a:solidFill>
                  <a:schemeClr val="tx2"/>
                </a:solidFill>
              </a:rPr>
              <a:t>, </a:t>
            </a:r>
            <a:r>
              <a:rPr lang="en-GB" sz="2000" dirty="0" err="1">
                <a:solidFill>
                  <a:schemeClr val="tx2"/>
                </a:solidFill>
              </a:rPr>
              <a:t>MrBayes</a:t>
            </a:r>
            <a:endParaRPr lang="en-GB" sz="2000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BF6A5EDE-5F7B-A862-A30E-0CE1B175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49" y="1467368"/>
            <a:ext cx="5182751" cy="35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2" y="1436101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sample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BCCD8-C234-1774-AF15-3CFE76F3F931}"/>
              </a:ext>
            </a:extLst>
          </p:cNvPr>
          <p:cNvSpPr txBox="1"/>
          <p:nvPr/>
        </p:nvSpPr>
        <p:spPr>
          <a:xfrm>
            <a:off x="4125951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data processing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99F3E-8342-4D81-8848-2AA3CAC0321B}"/>
              </a:ext>
            </a:extLst>
          </p:cNvPr>
          <p:cNvSpPr txBox="1"/>
          <p:nvPr/>
        </p:nvSpPr>
        <p:spPr>
          <a:xfrm>
            <a:off x="4125950" y="371623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90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51724-E9DD-45BC-8AF2-A77A539EFE54}"/>
              </a:ext>
            </a:extLst>
          </p:cNvPr>
          <p:cNvSpPr txBox="1"/>
          <p:nvPr/>
        </p:nvSpPr>
        <p:spPr>
          <a:xfrm>
            <a:off x="4125952" y="1436101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sample preparation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55759-FF91-495F-B221-F5A2CBE1E36E}"/>
              </a:ext>
            </a:extLst>
          </p:cNvPr>
          <p:cNvSpPr txBox="1"/>
          <p:nvPr/>
        </p:nvSpPr>
        <p:spPr>
          <a:xfrm>
            <a:off x="4125951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Microbiome data processing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309DD-56A7-4B8A-812A-275FC33471D6}"/>
              </a:ext>
            </a:extLst>
          </p:cNvPr>
          <p:cNvSpPr txBox="1"/>
          <p:nvPr/>
        </p:nvSpPr>
        <p:spPr>
          <a:xfrm>
            <a:off x="4125950" y="3716239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2"/>
                </a:solidFill>
              </a:rPr>
              <a:t>Microbiome data analysis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8F94-3DD4-47BB-A64B-A520D82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Normalisation – data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16DE-962D-4575-A3E5-0571F2C1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1" y="1201158"/>
            <a:ext cx="6935310" cy="493251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Biologi</a:t>
            </a:r>
            <a:r>
              <a:rPr lang="en-GB" dirty="0"/>
              <a:t>c</a:t>
            </a:r>
            <a:r>
              <a:rPr lang="en-DE" dirty="0"/>
              <a:t>al and technical variation lead to different library sizes between samples. </a:t>
            </a:r>
            <a:endParaRPr lang="en-GB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Must be controlled for to </a:t>
            </a:r>
            <a:r>
              <a:rPr lang="en-DE" dirty="0">
                <a:solidFill>
                  <a:schemeClr val="tx2"/>
                </a:solidFill>
              </a:rPr>
              <a:t>limit erroneous conclusions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Most commonly used methods are rarefaction or relative abundance.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Rarefaction discards data and not always recommended.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Other methods include minimum sum scaling (MSS).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Scaling of counts to a common factor e.g. lowest sum 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publications (though not all) now maintain that microbiome data is compositional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Relative information, summing to a constant e.g., 1 or 100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This has implications for how we normalise and analyse our data.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Log-ratio transforms (commonly CLR) used for normalisation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5FC8C7-7322-4143-4BF0-F99C40931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r="3585"/>
          <a:stretch/>
        </p:blipFill>
        <p:spPr>
          <a:xfrm>
            <a:off x="7376911" y="2135647"/>
            <a:ext cx="4505679" cy="32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9E5F8-09F4-17B3-DE3F-EAECDE9CF387}"/>
              </a:ext>
            </a:extLst>
          </p:cNvPr>
          <p:cNvSpPr txBox="1"/>
          <p:nvPr/>
        </p:nvSpPr>
        <p:spPr>
          <a:xfrm>
            <a:off x="8033755" y="1913195"/>
            <a:ext cx="1399822" cy="311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DE" dirty="0">
                <a:solidFill>
                  <a:srgbClr val="23395E"/>
                </a:solidFill>
                <a:latin typeface="Arial" pitchFamily="34" charset="0"/>
                <a:cs typeface="Arial" pitchFamily="34" charset="0"/>
              </a:rPr>
              <a:t>Before normalisation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84D4-84EA-FBE1-565C-34C982531AB0}"/>
              </a:ext>
            </a:extLst>
          </p:cNvPr>
          <p:cNvSpPr txBox="1"/>
          <p:nvPr/>
        </p:nvSpPr>
        <p:spPr>
          <a:xfrm>
            <a:off x="10450408" y="1950495"/>
            <a:ext cx="1399822" cy="311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DE" dirty="0">
                <a:solidFill>
                  <a:srgbClr val="23395E"/>
                </a:solidFill>
                <a:latin typeface="Arial" pitchFamily="34" charset="0"/>
                <a:cs typeface="Arial" pitchFamily="34" charset="0"/>
              </a:rPr>
              <a:t>After normalisation </a:t>
            </a:r>
          </a:p>
        </p:txBody>
      </p:sp>
    </p:spTree>
    <p:extLst>
      <p:ext uri="{BB962C8B-B14F-4D97-AF65-F5344CB8AC3E}">
        <p14:creationId xmlns:p14="http://schemas.microsoft.com/office/powerpoint/2010/main" val="75391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D7B5-B1CE-4C79-9D4B-5F69FEBB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Diversity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38EE-1694-4AA7-BB06-F5755357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134252" cy="450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Community </a:t>
            </a:r>
            <a:r>
              <a:rPr lang="en-GB" dirty="0"/>
              <a:t>level</a:t>
            </a: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Alpha diversity – within sample, how many different species are present? </a:t>
            </a:r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Beta-diversity – between samples, how does the composition of species differ among samples? </a:t>
            </a:r>
          </a:p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6EF161-950C-4C72-9397-D8C88BB36D62}"/>
              </a:ext>
            </a:extLst>
          </p:cNvPr>
          <p:cNvGrpSpPr/>
          <p:nvPr/>
        </p:nvGrpSpPr>
        <p:grpSpPr>
          <a:xfrm>
            <a:off x="5823651" y="1201159"/>
            <a:ext cx="5715012" cy="4044704"/>
            <a:chOff x="4840099" y="1406648"/>
            <a:chExt cx="5715012" cy="4044704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FBAC558A-8ABE-4746-BEB7-FB073389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099" y="1406648"/>
              <a:ext cx="5715012" cy="404470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526B3-9724-4287-9BC8-963066D7F2C4}"/>
                </a:ext>
              </a:extLst>
            </p:cNvPr>
            <p:cNvCxnSpPr/>
            <p:nvPr/>
          </p:nvCxnSpPr>
          <p:spPr>
            <a:xfrm>
              <a:off x="7349068" y="3702756"/>
              <a:ext cx="1332089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22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AC89-B8A8-47DC-8958-75E9A3BE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05FA-1616-4727-8F8D-B966AD26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383847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Observed species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E.g. Richness, Chao1</a:t>
            </a:r>
          </a:p>
          <a:p>
            <a:pPr lvl="1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Species evenness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E.g. Simpson or Shannon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Phylogenetic diversity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E.g. Faith’s PD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AFA15B53-69CF-6BAC-7B8C-587174680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4" r="18365"/>
          <a:stretch/>
        </p:blipFill>
        <p:spPr>
          <a:xfrm>
            <a:off x="5599416" y="369316"/>
            <a:ext cx="55891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4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BFD6-DC6B-41A0-8913-9B2430BB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Beta-diversity – non-phylogenetic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4A59-1C6C-4699-B286-945552C2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010571" cy="45000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Only take species identity and abundance into account.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Bray-curtis, Jaccard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Bray-curtis – quantitative, considers abundance and presence/absence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Jaccard – qualitative, only considers presence/absence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Compositional metrics, include Aitchison distance.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D6EE9-0CF9-9C98-6A2C-8CF96829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499" y="729289"/>
            <a:ext cx="2916667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5A00B-099D-3C02-5634-867041B3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00" y="2631741"/>
            <a:ext cx="2916667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FC796-E5E0-84F1-6EB5-AA10CC7F1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501" y="4636645"/>
            <a:ext cx="2916667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426AC-851A-8589-8190-A0EEB696D5B8}"/>
              </a:ext>
            </a:extLst>
          </p:cNvPr>
          <p:cNvSpPr txBox="1"/>
          <p:nvPr/>
        </p:nvSpPr>
        <p:spPr>
          <a:xfrm rot="16200000">
            <a:off x="6524415" y="1316883"/>
            <a:ext cx="15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Bray-curtis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6BAD-273C-6A36-6929-10ECBABD79FE}"/>
              </a:ext>
            </a:extLst>
          </p:cNvPr>
          <p:cNvSpPr txBox="1"/>
          <p:nvPr/>
        </p:nvSpPr>
        <p:spPr>
          <a:xfrm rot="16200000">
            <a:off x="6524415" y="3013804"/>
            <a:ext cx="15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Jaccard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2B172-08B2-4BE3-F8D4-DD72E584751D}"/>
              </a:ext>
            </a:extLst>
          </p:cNvPr>
          <p:cNvSpPr txBox="1"/>
          <p:nvPr/>
        </p:nvSpPr>
        <p:spPr>
          <a:xfrm rot="16200000">
            <a:off x="6524415" y="5097746"/>
            <a:ext cx="15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Aitchison</a:t>
            </a:r>
          </a:p>
        </p:txBody>
      </p:sp>
    </p:spTree>
    <p:extLst>
      <p:ext uri="{BB962C8B-B14F-4D97-AF65-F5344CB8AC3E}">
        <p14:creationId xmlns:p14="http://schemas.microsoft.com/office/powerpoint/2010/main" val="215694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7786-4C71-4565-B8A3-BB6EDADC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Beta-diversity –phylogenetic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E824-3DA1-4756-980C-09F6B52F9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763991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Take genetic relatedness between species (ASVs) into account.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Unweighted UniFrac, weighted UniFrac and generalized UniFrac.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EC433-8E3E-4F1B-4AAE-D7E0345B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14" y="3439061"/>
            <a:ext cx="2916667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8C-96AF-6296-74B5-F2FE3AFEA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13" y="1403803"/>
            <a:ext cx="2916667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0F718-65F3-F05D-04F8-192DC4200B92}"/>
              </a:ext>
            </a:extLst>
          </p:cNvPr>
          <p:cNvSpPr txBox="1"/>
          <p:nvPr/>
        </p:nvSpPr>
        <p:spPr>
          <a:xfrm rot="16200000">
            <a:off x="6792286" y="2040973"/>
            <a:ext cx="99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UniFrac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09787-AF11-FD96-0D8F-D03401A8B05F}"/>
              </a:ext>
            </a:extLst>
          </p:cNvPr>
          <p:cNvSpPr txBox="1"/>
          <p:nvPr/>
        </p:nvSpPr>
        <p:spPr>
          <a:xfrm rot="16200000">
            <a:off x="6644195" y="3867803"/>
            <a:ext cx="129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Weighed UniFrac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BE553-781F-127D-EADE-29FD13BF5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56109"/>
            <a:ext cx="4741949" cy="2937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BC07A-A092-07DE-4A9F-0A4EDAA48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756" y="3593452"/>
            <a:ext cx="5060118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3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694-AB14-404F-B209-E94B1B3E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Differential Abundance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745B-615A-4FAD-B103-02795CAA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203826" cy="450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Which individual species differ between samples? </a:t>
            </a:r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In this example, the purple species is enriched in stroke and yellow species is depleted.  </a:t>
            </a:r>
          </a:p>
          <a:p>
            <a:endParaRPr lang="en-GB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9BE0E083-AF9D-4253-A3B9-B7E74A149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4718" r="20741" b="15194"/>
          <a:stretch/>
        </p:blipFill>
        <p:spPr>
          <a:xfrm>
            <a:off x="6241915" y="952585"/>
            <a:ext cx="51086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4F6D-08D7-42A2-9EC3-FBB5696C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abundance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534B-72AA-4374-963F-3A06904FE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733169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Can be broadly split into compositional and non-compositional metrics.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Significant variation in both number and identity of identified DA ASVs between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Several compositional methods offer “best” accuracy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Reduced number of FP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ALDEx2, ANCOM2/ANCOM-BC2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67D0-1344-DF2C-A4EE-377B8061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3" y="1072974"/>
            <a:ext cx="4919693" cy="36174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74DD95-93C0-36E3-78FF-A73A7B833168}"/>
              </a:ext>
            </a:extLst>
          </p:cNvPr>
          <p:cNvGrpSpPr/>
          <p:nvPr/>
        </p:nvGrpSpPr>
        <p:grpSpPr>
          <a:xfrm>
            <a:off x="6880425" y="704443"/>
            <a:ext cx="3894748" cy="5200170"/>
            <a:chOff x="6667928" y="1200335"/>
            <a:chExt cx="3894748" cy="5200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9B9978-8F0D-57A4-726E-89EA8955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928" y="1200335"/>
              <a:ext cx="3322235" cy="4831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B90600-1B4C-A51A-17C4-0490E0BC260A}"/>
                </a:ext>
              </a:extLst>
            </p:cNvPr>
            <p:cNvSpPr txBox="1"/>
            <p:nvPr/>
          </p:nvSpPr>
          <p:spPr>
            <a:xfrm>
              <a:off x="6750964" y="6092728"/>
              <a:ext cx="3811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Nearing et al 2022, Nature Communications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02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 </a:t>
            </a:r>
            <a:endParaRPr lang="de-DE" dirty="0"/>
          </a:p>
        </p:txBody>
      </p:sp>
      <p:sp>
        <p:nvSpPr>
          <p:cNvPr id="18" name="Textfeld 3">
            <a:extLst>
              <a:ext uri="{FF2B5EF4-FFF2-40B4-BE49-F238E27FC236}">
                <a16:creationId xmlns:a16="http://schemas.microsoft.com/office/drawing/2014/main" id="{BB403C37-5C1E-4863-90E3-CC9012A6606F}"/>
              </a:ext>
            </a:extLst>
          </p:cNvPr>
          <p:cNvSpPr txBox="1"/>
          <p:nvPr/>
        </p:nvSpPr>
        <p:spPr>
          <a:xfrm>
            <a:off x="1817914" y="11974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8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210D-CF62-42B5-8325-CA390E5A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2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2941-8698-2B15-3B4C-B07DBA84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Conducting a microbiome experiment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tx2"/>
                </a:solidFill>
              </a:rPr>
              <a:t>15 min break 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Microbiome data analysis</a:t>
            </a:r>
            <a:endParaRPr lang="en-GB" sz="2400" dirty="0"/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tx2"/>
                </a:solidFill>
              </a:rPr>
              <a:t>15 min break 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</a:p>
          <a:p>
            <a:pPr lvl="1"/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Quiz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03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6463-3B99-8558-7DD5-FCB2A573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processing and collection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2164-D383-4A61-A3B1-217329FC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Experimental design/power analysis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Sample type, collection method &amp; storage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DNA extraction 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Library preparation &amp; Sequencing/Sequencing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17762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8AC3-2A55-4BAC-9566-C45EEE8E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FC03-B247-4DD6-9EA2-532873E19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4993429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Type of study, cross-sectional or longitudinal?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samples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Readout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Taxonomic and/or functional measurement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Metadata collection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Potential confounders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C735F-C8B8-48A6-41F2-B508FBED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29" y="1201159"/>
            <a:ext cx="665198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8AC3-2A55-4BAC-9566-C45EEE8E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FC03-B247-4DD6-9EA2-532873E19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1" y="1179000"/>
            <a:ext cx="5654400" cy="4500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Stool or other tissue?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Stool samples snapshot of entire GI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Does not reflect stomach or SI communities well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Chosen readout(s) dictates sample 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Certain sample types may have high ratio of host to microbial DNA/metabolites precluding certain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5A926D-ECCA-0057-E0D5-BCDF538B3236}"/>
              </a:ext>
            </a:extLst>
          </p:cNvPr>
          <p:cNvGrpSpPr/>
          <p:nvPr/>
        </p:nvGrpSpPr>
        <p:grpSpPr>
          <a:xfrm>
            <a:off x="6547911" y="373151"/>
            <a:ext cx="4732430" cy="5872258"/>
            <a:chOff x="6999821" y="373151"/>
            <a:chExt cx="4732430" cy="58722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65C48F-C385-DE87-CDB4-B11A72058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821" y="373151"/>
              <a:ext cx="4732430" cy="5601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4DA0A8-18E1-820F-9D8B-13159E8A63C7}"/>
                </a:ext>
              </a:extLst>
            </p:cNvPr>
            <p:cNvSpPr txBox="1"/>
            <p:nvPr/>
          </p:nvSpPr>
          <p:spPr>
            <a:xfrm>
              <a:off x="6999821" y="5937632"/>
              <a:ext cx="4096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Shalon et al 2023, 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7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BB26-EE78-3A6F-2DF7-26FFD07F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collection &amp;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41E9-C3DB-CD78-50E7-7634D69C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867085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For each sample type, several collection methods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E.g., for stool samples, fresh or faecal swab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Not all collection methods equal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Different methods not always directly comparable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Storage method also impacts microbial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Processing samples immediately or storage at -80°C recommended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BBE364-25E4-B0D5-D7F1-994D976D5073}"/>
              </a:ext>
            </a:extLst>
          </p:cNvPr>
          <p:cNvGrpSpPr/>
          <p:nvPr/>
        </p:nvGrpSpPr>
        <p:grpSpPr>
          <a:xfrm>
            <a:off x="6539518" y="687270"/>
            <a:ext cx="5210882" cy="5527777"/>
            <a:chOff x="6442249" y="368535"/>
            <a:chExt cx="5210882" cy="55277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7703B3-ED3A-C50F-2E2D-68258197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249" y="368535"/>
              <a:ext cx="5210882" cy="522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2474E-4A68-401D-8678-EF00237C4312}"/>
                </a:ext>
              </a:extLst>
            </p:cNvPr>
            <p:cNvSpPr txBox="1"/>
            <p:nvPr/>
          </p:nvSpPr>
          <p:spPr>
            <a:xfrm>
              <a:off x="6442249" y="5588535"/>
              <a:ext cx="521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Tang et al 2021, Front. Cell. Infect. Microbiol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031E3EF-BB6C-3E9F-B21F-7EFD1C3F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85" y="1677270"/>
            <a:ext cx="587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B0D1-7A6D-4D72-BE17-46D02805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6A4-5180-43DC-8FBA-D341AC30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654400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DNA extraction method also has a significant impact on resulting microbial composition.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Gram positive bacteria can be difficult to lyse – recommended to use mechanical lysis method in DNA extraction.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Low biomass/high host DNA samples present additional challenges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32FE7C-8344-B80A-65AD-D14933E33844}"/>
              </a:ext>
            </a:extLst>
          </p:cNvPr>
          <p:cNvSpPr/>
          <p:nvPr/>
        </p:nvSpPr>
        <p:spPr>
          <a:xfrm>
            <a:off x="5934075" y="1581150"/>
            <a:ext cx="295275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8E5B0-38B6-91E1-7DDE-5D60552DA315}"/>
              </a:ext>
            </a:extLst>
          </p:cNvPr>
          <p:cNvGrpSpPr/>
          <p:nvPr/>
        </p:nvGrpSpPr>
        <p:grpSpPr>
          <a:xfrm>
            <a:off x="6191250" y="1714500"/>
            <a:ext cx="5862182" cy="2366480"/>
            <a:chOff x="6191250" y="1714500"/>
            <a:chExt cx="5862182" cy="23664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2B2E9-CC3A-CA0F-8AFB-8474FCDBF7B1}"/>
                </a:ext>
              </a:extLst>
            </p:cNvPr>
            <p:cNvSpPr txBox="1"/>
            <p:nvPr/>
          </p:nvSpPr>
          <p:spPr>
            <a:xfrm>
              <a:off x="6229350" y="3773203"/>
              <a:ext cx="4531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Gerasimidis et al 2016, BMC Research Notes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EE7BF9-5A95-3FFE-FEB2-4889C6F6B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3"/>
            <a:stretch/>
          </p:blipFill>
          <p:spPr>
            <a:xfrm>
              <a:off x="6191250" y="1714500"/>
              <a:ext cx="5862182" cy="20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82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45C6-92E6-4940-A528-09F0E89E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Profiling method - 16S vs Shotgun metagenomics</a:t>
            </a:r>
            <a:br>
              <a:rPr lang="de-DE" dirty="0"/>
            </a:br>
            <a:r>
              <a:rPr lang="de-DE" dirty="0"/>
              <a:t>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3F4A-375C-425C-8A81-BFF8ED311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16S rRNA sequencing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Targeted PCR amplification and sequencing of the 16S ribosomal RNA gene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Useful for discerning community level changes in structure or composition and generating hypotheses.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Not useful for determining abundance of organisms in sample or looking at function.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endParaRPr lang="de-DE" sz="1400" dirty="0"/>
          </a:p>
          <a:p>
            <a:r>
              <a:rPr lang="de-DE" sz="2400" dirty="0"/>
              <a:t>Shotgun metagenomics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Amplification and sequencing of all DNA in a sample.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Useful for species/strain level identification, functional potential, better at measuring abundances (relative).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Not useful for: true abundance, active function i.e. What genes are being actively transcribed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2"/>
              </a:solidFill>
            </a:endParaRPr>
          </a:p>
          <a:p>
            <a:endParaRPr lang="en-GB" dirty="0"/>
          </a:p>
        </p:txBody>
      </p:sp>
      <p:pic>
        <p:nvPicPr>
          <p:cNvPr id="4" name="Picture 2" descr="https://astrobiomike.github.io/images/amplicon-vs-metagenomics-split-overview.png">
            <a:extLst>
              <a:ext uri="{FF2B5EF4-FFF2-40B4-BE49-F238E27FC236}">
                <a16:creationId xmlns:a16="http://schemas.microsoft.com/office/drawing/2014/main" id="{B643E24D-6AA7-4BB1-A300-42CD706D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35" y="1404053"/>
            <a:ext cx="5823856" cy="388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1188</Words>
  <Application>Microsoft Office PowerPoint</Application>
  <PresentationFormat>Widescreen</PresentationFormat>
  <Paragraphs>258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Standard</vt:lpstr>
      <vt:lpstr>Calibri</vt:lpstr>
      <vt:lpstr>Roboto</vt:lpstr>
      <vt:lpstr>Verdana</vt:lpstr>
      <vt:lpstr>Office Theme</vt:lpstr>
      <vt:lpstr>Lecture 2 – Introduction to Microbiota analysis</vt:lpstr>
      <vt:lpstr>Outline</vt:lpstr>
      <vt:lpstr>Day 2 structure</vt:lpstr>
      <vt:lpstr>Sample processing and collection steps</vt:lpstr>
      <vt:lpstr>Experimental design</vt:lpstr>
      <vt:lpstr>Sample type</vt:lpstr>
      <vt:lpstr>Sample collection &amp; storage</vt:lpstr>
      <vt:lpstr>DNA extraction</vt:lpstr>
      <vt:lpstr>Profiling method - 16S vs Shotgun metagenomics  </vt:lpstr>
      <vt:lpstr>16S rRNA Sequencing - Principal</vt:lpstr>
      <vt:lpstr>Shotgun Metagenomics</vt:lpstr>
      <vt:lpstr>Library preparation and sequencing</vt:lpstr>
      <vt:lpstr>Outline</vt:lpstr>
      <vt:lpstr>Data processing steps </vt:lpstr>
      <vt:lpstr>Choosing software</vt:lpstr>
      <vt:lpstr>QC</vt:lpstr>
      <vt:lpstr>Denoising reads </vt:lpstr>
      <vt:lpstr>Taxonomic classification</vt:lpstr>
      <vt:lpstr>Phylogenetic tree generation</vt:lpstr>
      <vt:lpstr>Outline</vt:lpstr>
      <vt:lpstr>Normalisation – data transformations</vt:lpstr>
      <vt:lpstr>Diversity metrics </vt:lpstr>
      <vt:lpstr>Alpha diversity</vt:lpstr>
      <vt:lpstr>Beta-diversity – non-phylogenetic metrics </vt:lpstr>
      <vt:lpstr>Beta-diversity –phylogenetic metrics </vt:lpstr>
      <vt:lpstr>Differential Abundance</vt:lpstr>
      <vt:lpstr>Differential abundance methods</vt:lpstr>
      <vt:lpstr>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Corinne Benakis</dc:creator>
  <cp:lastModifiedBy>Adam Sorbie</cp:lastModifiedBy>
  <cp:revision>56</cp:revision>
  <dcterms:created xsi:type="dcterms:W3CDTF">2022-05-09T14:41:35Z</dcterms:created>
  <dcterms:modified xsi:type="dcterms:W3CDTF">2023-06-28T15:58:40Z</dcterms:modified>
</cp:coreProperties>
</file>